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9" r:id="rId5"/>
    <p:sldId id="278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photoAlbum layout="2pic" frame="frameStyle6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24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63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16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24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801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19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37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8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0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23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53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F315-2995-4237-9FA6-5981DDDFC2E1}" type="datetimeFigureOut">
              <a:rPr lang="bg-BG" smtClean="0"/>
              <a:t>16.7.2021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2741-91CB-452B-938A-853AEFCA6D7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07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s://www.uni-sofia.bg/var/ezwebin_site/storage/images/media/images/su_logo/821342-1-bul-BG/su_logo_imagelarge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68052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Source Sans Pro"/>
              </a:rPr>
              <a:t>       </a:t>
            </a:r>
            <a:r>
              <a:rPr lang="ru-RU" b="1" dirty="0" err="1" smtClean="0">
                <a:solidFill>
                  <a:srgbClr val="FF0000"/>
                </a:solidFill>
                <a:latin typeface="Source Sans Pro"/>
              </a:rPr>
              <a:t>Иновативното</a:t>
            </a:r>
            <a:r>
              <a:rPr lang="ru-RU" b="1" dirty="0" smtClean="0">
                <a:solidFill>
                  <a:srgbClr val="FF0000"/>
                </a:solidFill>
                <a:latin typeface="Source Sans Pro"/>
              </a:rPr>
              <a:t> училище е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модел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за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изграждане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на нова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образователна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парадигма, чрез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която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Source Sans Pro"/>
              </a:rPr>
              <a:t>учениците</a:t>
            </a:r>
            <a:r>
              <a:rPr lang="ru-RU" b="1" dirty="0" smtClean="0">
                <a:solidFill>
                  <a:srgbClr val="FF0000"/>
                </a:solidFill>
                <a:latin typeface="Source Sans Pro"/>
              </a:rPr>
              <a:t> да 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подобрят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образователните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си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резултати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Source Sans Pro"/>
              </a:rPr>
              <a:t>и да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повишат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критичното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мислене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и творчество чрез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иновативни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Source Sans Pro"/>
              </a:rPr>
              <a:t>образователни</a:t>
            </a:r>
            <a:r>
              <a:rPr lang="ru-RU" b="1" dirty="0" smtClean="0">
                <a:solidFill>
                  <a:srgbClr val="FF0000"/>
                </a:solidFill>
                <a:latin typeface="Source Sans Pro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Source Sans Pro"/>
              </a:rPr>
              <a:t>процеси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методи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на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преподаване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училищно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лидерство и </a:t>
            </a:r>
            <a:r>
              <a:rPr lang="ru-RU" b="1" dirty="0" err="1">
                <a:solidFill>
                  <a:srgbClr val="FF0000"/>
                </a:solidFill>
                <a:latin typeface="Source Sans Pro"/>
              </a:rPr>
              <a:t>учебни</a:t>
            </a:r>
            <a:r>
              <a:rPr lang="ru-RU" b="1" dirty="0">
                <a:solidFill>
                  <a:srgbClr val="FF0000"/>
                </a:solidFill>
                <a:latin typeface="Source Sans Pro"/>
              </a:rPr>
              <a:t> стратегии.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mirnenski-karnobat.eu/wp-content/uploads/2018/02/Logo_inovativni-23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51" y="0"/>
            <a:ext cx="222885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027" name="Picture 3" descr="https://www.uni-sofia.bg/var/ezwebin_site/storage/images/media/images/su_logo/821342-1-bul-BG/su_logo_imagelarg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0770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rbe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619672" y="4954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3200" b="1" i="1" dirty="0">
                <a:latin typeface="Monotype Corsiva"/>
                <a:ea typeface="Times New Roman"/>
                <a:cs typeface="Corbel"/>
              </a:rPr>
              <a:t>ОСНОВНО   УЧИЛИЩЕ </a:t>
            </a:r>
            <a:endParaRPr lang="bg-BG" sz="3200" b="1" i="1" dirty="0" smtClean="0">
              <a:latin typeface="Monotype Corsiva"/>
              <a:ea typeface="Times New Roman"/>
              <a:cs typeface="Corbel"/>
            </a:endParaRPr>
          </a:p>
          <a:p>
            <a:pPr algn="ctr">
              <a:spcAft>
                <a:spcPts val="0"/>
              </a:spcAft>
            </a:pPr>
            <a:r>
              <a:rPr lang="bg-BG" sz="3200" b="1" i="1" dirty="0" smtClean="0">
                <a:latin typeface="Monotype Corsiva"/>
                <a:ea typeface="Times New Roman"/>
                <a:cs typeface="Corbel"/>
              </a:rPr>
              <a:t>„ </a:t>
            </a:r>
            <a:r>
              <a:rPr lang="bg-BG" sz="3200" b="1" i="1" dirty="0">
                <a:latin typeface="Monotype Corsiva"/>
                <a:ea typeface="Times New Roman"/>
                <a:cs typeface="Corbel"/>
              </a:rPr>
              <a:t>КЛИМЕНТ ОХРИДСКИ”</a:t>
            </a:r>
            <a:endParaRPr lang="bg-BG" sz="3200" b="1" dirty="0">
              <a:latin typeface="Corbel"/>
              <a:ea typeface="Times New Roman"/>
              <a:cs typeface="Corbel"/>
            </a:endParaRPr>
          </a:p>
          <a:p>
            <a:pPr algn="ctr">
              <a:spcAft>
                <a:spcPts val="0"/>
              </a:spcAft>
            </a:pPr>
            <a:r>
              <a:rPr lang="bg-BG" sz="3200" b="1" i="1" dirty="0">
                <a:latin typeface="Monotype Corsiva"/>
                <a:ea typeface="Times New Roman"/>
                <a:cs typeface="Corbel"/>
              </a:rPr>
              <a:t> </a:t>
            </a:r>
            <a:r>
              <a:rPr lang="bg-BG" sz="3200" b="1" i="1" dirty="0" smtClean="0">
                <a:latin typeface="Monotype Corsiva"/>
                <a:ea typeface="Times New Roman"/>
                <a:cs typeface="Corbel"/>
              </a:rPr>
              <a:t>с.ДЪСКОТНА </a:t>
            </a:r>
            <a:r>
              <a:rPr lang="bg-BG" sz="3200" b="1" i="1" dirty="0">
                <a:latin typeface="Monotype Corsiva"/>
                <a:ea typeface="Times New Roman"/>
                <a:cs typeface="Corbel"/>
              </a:rPr>
              <a:t>, </a:t>
            </a:r>
            <a:r>
              <a:rPr lang="bg-BG" sz="3200" b="1" i="1" dirty="0" smtClean="0">
                <a:latin typeface="Monotype Corsiva"/>
                <a:ea typeface="Times New Roman"/>
                <a:cs typeface="Corbel"/>
              </a:rPr>
              <a:t>общ.РУЕН </a:t>
            </a:r>
            <a:r>
              <a:rPr lang="bg-BG" sz="3200" b="1" i="1" dirty="0">
                <a:latin typeface="Monotype Corsiva"/>
                <a:ea typeface="Times New Roman"/>
                <a:cs typeface="Corbel"/>
              </a:rPr>
              <a:t>, </a:t>
            </a:r>
            <a:r>
              <a:rPr lang="bg-BG" sz="3200" b="1" i="1" dirty="0" err="1" smtClean="0">
                <a:latin typeface="Monotype Corsiva"/>
                <a:ea typeface="Times New Roman"/>
                <a:cs typeface="Corbel"/>
              </a:rPr>
              <a:t>обл</a:t>
            </a:r>
            <a:r>
              <a:rPr lang="bg-BG" sz="3200" b="1" i="1" dirty="0" smtClean="0">
                <a:latin typeface="Monotype Corsiva"/>
                <a:ea typeface="Times New Roman"/>
                <a:cs typeface="Corbel"/>
              </a:rPr>
              <a:t>.БУРГАС</a:t>
            </a:r>
            <a:endParaRPr lang="bg-BG" sz="3200" b="1" dirty="0">
              <a:effectLst/>
              <a:latin typeface="Corbel"/>
              <a:ea typeface="Times New Roman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149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276">
        <p14:vortex dir="r"/>
      </p:transition>
    </mc:Choice>
    <mc:Fallback xmlns="">
      <p:transition spd="slow" advClick="0" advTm="82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20">
        <p14:conveyor dir="l"/>
      </p:transition>
    </mc:Choice>
    <mc:Fallback xmlns="">
      <p:transition spd="slow" advClick="0" advTm="41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776">
        <p14:vortex dir="r"/>
      </p:transition>
    </mc:Choice>
    <mc:Fallback xmlns="">
      <p:transition spd="slow" advClick="0" advTm="4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714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738">
        <p14:window dir="vert"/>
      </p:transition>
    </mc:Choice>
    <mc:Fallback xmlns="">
      <p:transition spd="slow" advClick="0" advTm="47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210">
        <p14:warp dir="in"/>
      </p:transition>
    </mc:Choice>
    <mc:Fallback xmlns="">
      <p:transition spd="slow" advClick="0" advTm="52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77">
        <p14:prism isContent="1"/>
      </p:transition>
    </mc:Choice>
    <mc:Fallback xmlns="">
      <p:transition spd="slow" advClick="0" advTm="48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30">
        <p14:flip dir="r"/>
      </p:transition>
    </mc:Choice>
    <mc:Fallback xmlns="">
      <p:transition spd="slow" advClick="0" advTm="50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342900" y="58742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Училището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не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свършва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със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сградата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на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даскалото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.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Няколко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инициативи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ни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показват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как се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съчетава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знанието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с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играта</a:t>
            </a:r>
            <a:r>
              <a:rPr lang="ru-RU" sz="2800" b="1" dirty="0">
                <a:solidFill>
                  <a:srgbClr val="646464"/>
                </a:solidFill>
                <a:latin typeface="kelson"/>
              </a:rPr>
              <a:t> и </a:t>
            </a:r>
            <a:r>
              <a:rPr lang="ru-RU" sz="2800" b="1" dirty="0" err="1">
                <a:solidFill>
                  <a:srgbClr val="646464"/>
                </a:solidFill>
                <a:latin typeface="kelson"/>
              </a:rPr>
              <a:t>забавлението</a:t>
            </a:r>
            <a:endParaRPr lang="ru-RU" sz="2800" b="1" i="0" dirty="0">
              <a:solidFill>
                <a:srgbClr val="646464"/>
              </a:solidFill>
              <a:effectLst/>
              <a:latin typeface="kelson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35">
        <p14:honeycomb/>
      </p:transition>
    </mc:Choice>
    <mc:Fallback xmlns="">
      <p:transition spd="slow" advClick="0" advTm="50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48"/>
            <a:ext cx="9144000" cy="68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7"/>
            <a:ext cx="9144000" cy="68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14:vortex dir="d"/>
      </p:transition>
    </mc:Choice>
    <mc:Fallback xmlns="">
      <p:transition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0" y="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rebuchet Ms"/>
              </a:rPr>
              <a:t>      </a:t>
            </a:r>
            <a:r>
              <a:rPr lang="ru-RU" sz="2800" b="1" dirty="0" err="1" smtClean="0">
                <a:solidFill>
                  <a:srgbClr val="FF0000"/>
                </a:solidFill>
                <a:latin typeface="Trebuchet Ms"/>
              </a:rPr>
              <a:t>Иновативното</a:t>
            </a:r>
            <a:r>
              <a:rPr lang="ru-RU" sz="2800" b="1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образование е </a:t>
            </a:r>
            <a:r>
              <a:rPr lang="ru-RU" sz="2800" b="1" dirty="0" err="1">
                <a:solidFill>
                  <a:srgbClr val="FF0000"/>
                </a:solidFill>
                <a:latin typeface="Trebuchet Ms"/>
              </a:rPr>
              <a:t>път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rebuchet Ms"/>
              </a:rPr>
              <a:t>към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 успех и </a:t>
            </a:r>
            <a:r>
              <a:rPr lang="ru-RU" sz="2800" b="1" dirty="0" err="1">
                <a:solidFill>
                  <a:srgbClr val="FF0000"/>
                </a:solidFill>
                <a:latin typeface="Trebuchet Ms"/>
              </a:rPr>
              <a:t>бъдещ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rebuchet Ms"/>
              </a:rPr>
              <a:t>просперитет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rebuchet Ms"/>
              </a:rPr>
              <a:t>както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 за </a:t>
            </a:r>
            <a:r>
              <a:rPr lang="ru-RU" sz="2800" b="1" dirty="0" err="1">
                <a:solidFill>
                  <a:srgbClr val="FF0000"/>
                </a:solidFill>
                <a:latin typeface="Trebuchet Ms"/>
              </a:rPr>
              <a:t>учениците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rebuchet Ms"/>
              </a:rPr>
              <a:t>така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 и за </a:t>
            </a:r>
            <a:r>
              <a:rPr lang="ru-RU" sz="2800" b="1" dirty="0" err="1">
                <a:solidFill>
                  <a:srgbClr val="FF0000"/>
                </a:solidFill>
                <a:latin typeface="Trebuchet Ms"/>
              </a:rPr>
              <a:t>учителите</a:t>
            </a:r>
            <a:r>
              <a:rPr lang="ru-RU" sz="2800" b="1" dirty="0">
                <a:solidFill>
                  <a:srgbClr val="FF0000"/>
                </a:solidFill>
                <a:latin typeface="Trebuchet Ms"/>
              </a:rPr>
              <a:t>.</a:t>
            </a:r>
            <a:endParaRPr lang="bg-BG" sz="2800" b="1" dirty="0">
              <a:solidFill>
                <a:srgbClr val="FF0000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994"/>
            <a:ext cx="9144000" cy="54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4255">
        <p14:glitter pattern="hexagon"/>
      </p:transition>
    </mc:Choice>
    <mc:Fallback xmlns="">
      <p:transition spd="slow" advClick="0" advTm="42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0" y="278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latin typeface="Trebuchet Ms"/>
              </a:rPr>
              <a:t>    Активното</a:t>
            </a:r>
            <a:r>
              <a:rPr lang="ru-RU" sz="2800" b="1" dirty="0" smtClean="0">
                <a:latin typeface="Trebuchet Ms"/>
              </a:rPr>
              <a:t> </a:t>
            </a:r>
            <a:r>
              <a:rPr lang="ru-RU" sz="2800" b="1" dirty="0">
                <a:latin typeface="Trebuchet Ms"/>
              </a:rPr>
              <a:t>им </a:t>
            </a:r>
            <a:r>
              <a:rPr lang="ru-RU" sz="2800" b="1" dirty="0" err="1">
                <a:latin typeface="Trebuchet Ms"/>
              </a:rPr>
              <a:t>включване</a:t>
            </a:r>
            <a:r>
              <a:rPr lang="ru-RU" sz="2800" b="1" dirty="0">
                <a:latin typeface="Trebuchet Ms"/>
              </a:rPr>
              <a:t> в </a:t>
            </a:r>
            <a:r>
              <a:rPr lang="ru-RU" sz="2800" b="1" dirty="0" err="1">
                <a:latin typeface="Trebuchet Ms"/>
              </a:rPr>
              <a:t>процеса</a:t>
            </a:r>
            <a:r>
              <a:rPr lang="ru-RU" sz="2800" b="1" dirty="0">
                <a:latin typeface="Trebuchet Ms"/>
              </a:rPr>
              <a:t> на </a:t>
            </a:r>
            <a:r>
              <a:rPr lang="ru-RU" sz="2800" b="1" dirty="0" err="1">
                <a:latin typeface="Trebuchet Ms"/>
              </a:rPr>
              <a:t>преподаване</a:t>
            </a:r>
            <a:r>
              <a:rPr lang="ru-RU" sz="2800" b="1" dirty="0">
                <a:latin typeface="Trebuchet Ms"/>
              </a:rPr>
              <a:t> и обучение </a:t>
            </a:r>
            <a:r>
              <a:rPr lang="ru-RU" sz="2800" b="1" dirty="0" err="1">
                <a:latin typeface="Trebuchet Ms"/>
              </a:rPr>
              <a:t>ги</a:t>
            </a:r>
            <a:r>
              <a:rPr lang="ru-RU" sz="2800" b="1" dirty="0">
                <a:latin typeface="Trebuchet Ms"/>
              </a:rPr>
              <a:t> </a:t>
            </a:r>
            <a:r>
              <a:rPr lang="ru-RU" sz="2800" b="1" dirty="0" err="1">
                <a:latin typeface="Trebuchet Ms"/>
              </a:rPr>
              <a:t>прави</a:t>
            </a:r>
            <a:r>
              <a:rPr lang="ru-RU" sz="2800" b="1" dirty="0">
                <a:latin typeface="Trebuchet Ms"/>
              </a:rPr>
              <a:t> адаптивно </a:t>
            </a:r>
            <a:r>
              <a:rPr lang="ru-RU" sz="2800" b="1" dirty="0" err="1">
                <a:latin typeface="Trebuchet Ms"/>
              </a:rPr>
              <a:t>подготвени</a:t>
            </a:r>
            <a:r>
              <a:rPr lang="ru-RU" sz="2800" b="1" dirty="0">
                <a:latin typeface="Trebuchet Ms"/>
              </a:rPr>
              <a:t> за </a:t>
            </a:r>
            <a:r>
              <a:rPr lang="ru-RU" sz="2800" b="1" dirty="0" err="1">
                <a:latin typeface="Trebuchet Ms"/>
              </a:rPr>
              <a:t>всякакви</a:t>
            </a:r>
            <a:r>
              <a:rPr lang="ru-RU" sz="2800" b="1" dirty="0">
                <a:latin typeface="Trebuchet Ms"/>
              </a:rPr>
              <a:t> житейски ситуации, </a:t>
            </a:r>
            <a:r>
              <a:rPr lang="ru-RU" sz="2800" b="1" dirty="0" err="1">
                <a:latin typeface="Trebuchet Ms"/>
              </a:rPr>
              <a:t>съобразно</a:t>
            </a:r>
            <a:r>
              <a:rPr lang="ru-RU" sz="2800" b="1" dirty="0">
                <a:latin typeface="Trebuchet Ms"/>
              </a:rPr>
              <a:t> </a:t>
            </a:r>
            <a:r>
              <a:rPr lang="ru-RU" sz="2800" b="1" dirty="0" err="1">
                <a:latin typeface="Trebuchet Ms"/>
              </a:rPr>
              <a:t>възрастовите</a:t>
            </a:r>
            <a:r>
              <a:rPr lang="ru-RU" sz="2800" b="1" dirty="0">
                <a:latin typeface="Trebuchet Ms"/>
              </a:rPr>
              <a:t> им характеристики.</a:t>
            </a:r>
            <a:endParaRPr lang="bg-BG" sz="2800" b="1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700"/>
            <a:ext cx="9144000" cy="50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109">
        <p14:ripple/>
      </p:transition>
    </mc:Choice>
    <mc:Fallback xmlns="">
      <p:transition spd="slow" advClick="0" advTm="5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69296"/>
      </p:ext>
    </p:extLst>
  </p:cSld>
  <p:clrMapOvr>
    <a:masterClrMapping/>
  </p:clrMapOvr>
  <p:transition spd="slow" advClick="0" advTm="5308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119</Words>
  <Application>Microsoft Office PowerPoint</Application>
  <PresentationFormat>Презентация на цял екран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4" baseType="lpstr">
      <vt:lpstr>Arial</vt:lpstr>
      <vt:lpstr>Calibri</vt:lpstr>
      <vt:lpstr>Corbel</vt:lpstr>
      <vt:lpstr>kelson</vt:lpstr>
      <vt:lpstr>Monotype Corsiva</vt:lpstr>
      <vt:lpstr>Source Sans Pro</vt:lpstr>
      <vt:lpstr>Times New Roman</vt:lpstr>
      <vt:lpstr>Trebuchet Ms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</dc:creator>
  <cp:lastModifiedBy>Феим Мехмед</cp:lastModifiedBy>
  <cp:revision>12</cp:revision>
  <dcterms:created xsi:type="dcterms:W3CDTF">2019-12-05T16:20:38Z</dcterms:created>
  <dcterms:modified xsi:type="dcterms:W3CDTF">2021-07-16T12:03:18Z</dcterms:modified>
</cp:coreProperties>
</file>